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0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EF2A8BD-8891-4BD5-A811-6DAC03571A92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08CFF89-5BA5-49EB-B188-D41D125C4C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A8BD-8891-4BD5-A811-6DAC03571A92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FF89-5BA5-49EB-B188-D41D125C4C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A8BD-8891-4BD5-A811-6DAC03571A92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FF89-5BA5-49EB-B188-D41D125C4C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EF2A8BD-8891-4BD5-A811-6DAC03571A92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FF89-5BA5-49EB-B188-D41D125C4C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EF2A8BD-8891-4BD5-A811-6DAC03571A92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08CFF89-5BA5-49EB-B188-D41D125C4C1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EF2A8BD-8891-4BD5-A811-6DAC03571A92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08CFF89-5BA5-49EB-B188-D41D125C4C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EF2A8BD-8891-4BD5-A811-6DAC03571A92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08CFF89-5BA5-49EB-B188-D41D125C4C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A8BD-8891-4BD5-A811-6DAC03571A92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FF89-5BA5-49EB-B188-D41D125C4C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EF2A8BD-8891-4BD5-A811-6DAC03571A92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08CFF89-5BA5-49EB-B188-D41D125C4C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EF2A8BD-8891-4BD5-A811-6DAC03571A92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08CFF89-5BA5-49EB-B188-D41D125C4C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EF2A8BD-8891-4BD5-A811-6DAC03571A92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08CFF89-5BA5-49EB-B188-D41D125C4C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EF2A8BD-8891-4BD5-A811-6DAC03571A92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08CFF89-5BA5-49EB-B188-D41D125C4C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4581538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smtClean="0">
                <a:ln w="38100" cmpd="tri">
                  <a:solidFill>
                    <a:schemeClr val="accent1">
                      <a:shade val="43000"/>
                    </a:schemeClr>
                  </a:solidFill>
                  <a:miter lim="800000"/>
                </a:ln>
                <a:effectLst>
                  <a:outerShdw blurRad="26000" dist="26000" dir="14500000" sx="101000" sy="101000" algn="tl" rotWithShape="0">
                    <a:schemeClr val="bg1"/>
                  </a:outerShdw>
                </a:effectLst>
              </a:rPr>
              <a:t/>
            </a:r>
            <a:br>
              <a:rPr lang="ru-RU" sz="8800" b="1" dirty="0" smtClean="0">
                <a:ln w="38100" cmpd="tri">
                  <a:solidFill>
                    <a:schemeClr val="accent1">
                      <a:shade val="43000"/>
                    </a:schemeClr>
                  </a:solidFill>
                  <a:miter lim="800000"/>
                </a:ln>
                <a:effectLst>
                  <a:outerShdw blurRad="26000" dist="26000" dir="14500000" sx="101000" sy="101000" algn="tl" rotWithShape="0">
                    <a:schemeClr val="bg1"/>
                  </a:outerShdw>
                </a:effectLst>
              </a:rPr>
            </a:br>
            <a:r>
              <a:rPr lang="ru-RU" sz="8800" b="1" dirty="0" smtClean="0">
                <a:ln w="38100" cmpd="tri">
                  <a:solidFill>
                    <a:schemeClr val="accent1">
                      <a:shade val="43000"/>
                    </a:schemeClr>
                  </a:solidFill>
                  <a:miter lim="800000"/>
                </a:ln>
                <a:effectLst>
                  <a:outerShdw blurRad="26000" dist="26000" dir="14500000" sx="101000" sy="101000" algn="tl" rotWithShape="0">
                    <a:schemeClr val="bg1"/>
                  </a:outerShdw>
                </a:effectLst>
              </a:rPr>
              <a:t/>
            </a:r>
            <a:br>
              <a:rPr lang="ru-RU" sz="8800" b="1" dirty="0" smtClean="0">
                <a:ln w="38100" cmpd="tri">
                  <a:solidFill>
                    <a:schemeClr val="accent1">
                      <a:shade val="43000"/>
                    </a:schemeClr>
                  </a:solidFill>
                  <a:miter lim="800000"/>
                </a:ln>
                <a:effectLst>
                  <a:outerShdw blurRad="26000" dist="26000" dir="14500000" sx="101000" sy="101000" algn="tl" rotWithShape="0">
                    <a:schemeClr val="bg1"/>
                  </a:outerShdw>
                </a:effectLst>
              </a:rPr>
            </a:br>
            <a:r>
              <a:rPr lang="ru-RU" sz="8800" b="1" dirty="0" smtClean="0">
                <a:ln w="38100" cmpd="tri">
                  <a:solidFill>
                    <a:schemeClr val="accent1">
                      <a:shade val="43000"/>
                    </a:schemeClr>
                  </a:solidFill>
                  <a:miter lim="800000"/>
                </a:ln>
                <a:effectLst>
                  <a:outerShdw blurRad="26000" dist="26000" dir="14500000" sx="101000" sy="101000" algn="tl" rotWithShape="0">
                    <a:schemeClr val="bg1"/>
                  </a:outerShdw>
                </a:effectLst>
              </a:rPr>
              <a:t/>
            </a:r>
            <a:br>
              <a:rPr lang="ru-RU" sz="8800" b="1" dirty="0" smtClean="0">
                <a:ln w="38100" cmpd="tri">
                  <a:solidFill>
                    <a:schemeClr val="accent1">
                      <a:shade val="43000"/>
                    </a:schemeClr>
                  </a:solidFill>
                  <a:miter lim="800000"/>
                </a:ln>
                <a:effectLst>
                  <a:outerShdw blurRad="26000" dist="26000" dir="14500000" sx="101000" sy="101000" algn="tl" rotWithShape="0">
                    <a:schemeClr val="bg1"/>
                  </a:outerShdw>
                </a:effectLst>
              </a:rPr>
            </a:br>
            <a:r>
              <a:rPr lang="ru-RU" sz="8800" b="1" dirty="0" smtClean="0">
                <a:ln w="38100" cmpd="tri">
                  <a:solidFill>
                    <a:schemeClr val="accent1">
                      <a:shade val="43000"/>
                    </a:schemeClr>
                  </a:solidFill>
                  <a:miter lim="800000"/>
                </a:ln>
                <a:effectLst>
                  <a:outerShdw blurRad="26000" dist="26000" dir="14500000" sx="101000" sy="101000" algn="tl" rotWithShape="0">
                    <a:schemeClr val="bg1"/>
                  </a:outerShdw>
                </a:effectLst>
              </a:rPr>
              <a:t/>
            </a:r>
            <a:br>
              <a:rPr lang="ru-RU" sz="8800" b="1" dirty="0" smtClean="0">
                <a:ln w="38100" cmpd="tri">
                  <a:solidFill>
                    <a:schemeClr val="accent1">
                      <a:shade val="43000"/>
                    </a:schemeClr>
                  </a:solidFill>
                  <a:miter lim="800000"/>
                </a:ln>
                <a:effectLst>
                  <a:outerShdw blurRad="26000" dist="26000" dir="14500000" sx="101000" sy="101000" algn="tl" rotWithShape="0">
                    <a:schemeClr val="bg1"/>
                  </a:outerShdw>
                </a:effectLst>
              </a:rPr>
            </a:br>
            <a:r>
              <a:rPr lang="ru-RU" sz="8800" b="1" dirty="0" smtClean="0">
                <a:ln w="38100" cmpd="tri">
                  <a:solidFill>
                    <a:schemeClr val="accent1">
                      <a:shade val="43000"/>
                    </a:schemeClr>
                  </a:solidFill>
                  <a:miter lim="800000"/>
                </a:ln>
                <a:effectLst>
                  <a:outerShdw blurRad="26000" dist="26000" dir="14500000" sx="101000" sy="101000" algn="tl" rotWithShape="0">
                    <a:schemeClr val="bg1"/>
                  </a:outerShdw>
                </a:effectLst>
              </a:rPr>
              <a:t/>
            </a:r>
            <a:br>
              <a:rPr lang="ru-RU" sz="8800" b="1" dirty="0" smtClean="0">
                <a:ln w="38100" cmpd="tri">
                  <a:solidFill>
                    <a:schemeClr val="accent1">
                      <a:shade val="43000"/>
                    </a:schemeClr>
                  </a:solidFill>
                  <a:miter lim="800000"/>
                </a:ln>
                <a:effectLst>
                  <a:outerShdw blurRad="26000" dist="26000" dir="14500000" sx="101000" sy="101000" algn="tl" rotWithShape="0">
                    <a:schemeClr val="bg1"/>
                  </a:outerShdw>
                </a:effectLst>
              </a:rPr>
            </a:br>
            <a:r>
              <a:rPr lang="ru-RU" sz="8800" b="1" dirty="0" smtClean="0">
                <a:ln w="38100" cmpd="tri">
                  <a:solidFill>
                    <a:schemeClr val="accent1">
                      <a:shade val="43000"/>
                    </a:schemeClr>
                  </a:solidFill>
                  <a:miter lim="800000"/>
                </a:ln>
                <a:effectLst>
                  <a:outerShdw blurRad="26000" dist="26000" dir="14500000" sx="101000" sy="101000" algn="tl" rotWithShape="0">
                    <a:schemeClr val="bg1"/>
                  </a:outerShdw>
                </a:effectLst>
              </a:rPr>
              <a:t/>
            </a:r>
            <a:br>
              <a:rPr lang="ru-RU" sz="8800" b="1" dirty="0" smtClean="0">
                <a:ln w="38100" cmpd="tri">
                  <a:solidFill>
                    <a:schemeClr val="accent1">
                      <a:shade val="43000"/>
                    </a:schemeClr>
                  </a:solidFill>
                  <a:miter lim="800000"/>
                </a:ln>
                <a:effectLst>
                  <a:outerShdw blurRad="26000" dist="26000" dir="14500000" sx="101000" sy="101000" algn="tl" rotWithShape="0">
                    <a:schemeClr val="bg1"/>
                  </a:outerShdw>
                </a:effectLst>
              </a:rPr>
            </a:br>
            <a:r>
              <a:rPr lang="ru-RU" sz="8800" b="1" dirty="0" smtClean="0">
                <a:ln w="38100" cmpd="tri">
                  <a:solidFill>
                    <a:schemeClr val="accent1">
                      <a:shade val="43000"/>
                    </a:schemeClr>
                  </a:solidFill>
                  <a:miter lim="800000"/>
                </a:ln>
                <a:effectLst>
                  <a:outerShdw blurRad="26000" dist="26000" dir="14500000" sx="101000" sy="101000" algn="tl" rotWithShape="0">
                    <a:schemeClr val="bg1"/>
                  </a:outerShdw>
                </a:effectLst>
              </a:rPr>
              <a:t>Урок «Русского языка»</a:t>
            </a:r>
            <a:endParaRPr lang="ru-RU" sz="8800" b="1" dirty="0">
              <a:ln w="38100" cmpd="tri">
                <a:solidFill>
                  <a:schemeClr val="accent1">
                    <a:shade val="43000"/>
                  </a:schemeClr>
                </a:solidFill>
                <a:miter lim="800000"/>
              </a:ln>
              <a:effectLst>
                <a:outerShdw blurRad="26000" dist="26000" dir="14500000" sx="101000" sy="101000" algn="tl" rotWithShape="0">
                  <a:schemeClr val="bg1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4714884"/>
            <a:ext cx="8062912" cy="128588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Администратор\Рабочий стол\090555.jpg"/>
          <p:cNvPicPr>
            <a:picLocks noChangeAspect="1" noChangeArrowheads="1"/>
          </p:cNvPicPr>
          <p:nvPr/>
        </p:nvPicPr>
        <p:blipFill>
          <a:blip r:embed="rId2" cstate="print"/>
          <a:srcRect l="20508" t="14648" r="20898" b="12109"/>
          <a:stretch>
            <a:fillRect/>
          </a:stretch>
        </p:blipFill>
        <p:spPr bwMode="auto">
          <a:xfrm>
            <a:off x="6786578" y="1643050"/>
            <a:ext cx="1428760" cy="1785950"/>
          </a:xfrm>
          <a:prstGeom prst="rect">
            <a:avLst/>
          </a:prstGeom>
          <a:noFill/>
        </p:spPr>
      </p:pic>
      <p:pic>
        <p:nvPicPr>
          <p:cNvPr id="1030" name="Picture 6" descr="C:\Documents and Settings\Администратор\Рабочий стол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071546"/>
            <a:ext cx="1857388" cy="2321735"/>
          </a:xfrm>
          <a:prstGeom prst="rect">
            <a:avLst/>
          </a:prstGeom>
          <a:noFill/>
        </p:spPr>
      </p:pic>
      <p:pic>
        <p:nvPicPr>
          <p:cNvPr id="1031" name="Picture 7" descr="C:\Documents and Settings\Администратор\Рабочий стол\i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369590"/>
            <a:ext cx="2345548" cy="3059410"/>
          </a:xfrm>
          <a:prstGeom prst="rect">
            <a:avLst/>
          </a:prstGeom>
          <a:noFill/>
        </p:spPr>
      </p:pic>
      <p:pic>
        <p:nvPicPr>
          <p:cNvPr id="10" name="Picture 5" descr="C:\Documents and Settings\Администратор\Рабочий стол\1719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0364" y="3643313"/>
            <a:ext cx="1785950" cy="2712835"/>
          </a:xfrm>
          <a:prstGeom prst="rect">
            <a:avLst/>
          </a:prstGeom>
          <a:noFill/>
        </p:spPr>
      </p:pic>
      <p:pic>
        <p:nvPicPr>
          <p:cNvPr id="1026" name="Picture 2" descr="C:\Documents and Settings\Администратор\Рабочий стол\i (1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6248" y="4071942"/>
            <a:ext cx="1709746" cy="24659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u="sng" dirty="0" smtClean="0">
                <a:solidFill>
                  <a:srgbClr val="7030A0"/>
                </a:solidFill>
              </a:rPr>
              <a:t>Правописание</a:t>
            </a:r>
            <a:endParaRPr lang="ru-RU" u="sng" dirty="0">
              <a:solidFill>
                <a:srgbClr val="7030A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ru-RU" sz="5400" b="1" dirty="0" smtClean="0">
                <a:solidFill>
                  <a:schemeClr val="bg1"/>
                </a:solidFill>
              </a:rPr>
              <a:t>Учиться писать сочетания –инк-, -</a:t>
            </a:r>
            <a:r>
              <a:rPr lang="ru-RU" sz="5400" b="1" dirty="0" err="1" smtClean="0">
                <a:solidFill>
                  <a:schemeClr val="bg1"/>
                </a:solidFill>
              </a:rPr>
              <a:t>енк</a:t>
            </a:r>
            <a:r>
              <a:rPr lang="ru-RU" sz="5400" b="1" dirty="0" smtClean="0">
                <a:solidFill>
                  <a:schemeClr val="bg1"/>
                </a:solidFill>
              </a:rPr>
              <a:t>-</a:t>
            </a:r>
            <a:endParaRPr lang="ru-RU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4294967295"/>
          </p:nvPr>
        </p:nvSpPr>
        <p:spPr>
          <a:xfrm>
            <a:off x="-357222" y="1000125"/>
            <a:ext cx="8715436" cy="4000500"/>
          </a:xfrm>
        </p:spPr>
        <p:txBody>
          <a:bodyPr>
            <a:normAutofit/>
          </a:bodyPr>
          <a:lstStyle/>
          <a:p>
            <a:pPr marL="578358" indent="-514350" algn="ctr"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1)Определить, от какого слова образовалось</a:t>
            </a:r>
          </a:p>
          <a:p>
            <a:pPr marL="578358" indent="-514350" algn="ctr">
              <a:buNone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 marL="578358" indent="-514350"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2) Если от слова на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–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ина</a:t>
            </a:r>
            <a:r>
              <a:rPr lang="ru-RU" b="1" dirty="0" err="1" smtClean="0">
                <a:solidFill>
                  <a:schemeClr val="bg1"/>
                </a:solidFill>
              </a:rPr>
              <a:t>,пишем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–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инк-</a:t>
            </a:r>
            <a:endParaRPr lang="ru-RU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78358" indent="-514350"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Если от слова на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–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на,-ня</a:t>
            </a:r>
            <a:r>
              <a:rPr lang="ru-RU" b="1" dirty="0" err="1" smtClean="0">
                <a:solidFill>
                  <a:schemeClr val="bg1"/>
                </a:solidFill>
              </a:rPr>
              <a:t>,пишем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–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енк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Rot="1" noChangeArrowheads="1"/>
          </p:cNvSpPr>
          <p:nvPr/>
        </p:nvSpPr>
        <p:spPr>
          <a:xfrm>
            <a:off x="0" y="0"/>
            <a:ext cx="9144000" cy="6857999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200" b="1" i="0" u="none" strike="noStrike" kern="1200" normalizeH="0" baseline="0" noProof="0" dirty="0" smtClean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200" b="1" dirty="0" smtClean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1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Раз, два, три, четыре, пять-</a:t>
            </a:r>
            <a:br>
              <a:rPr kumimoji="0" lang="ru-RU" sz="4200" b="1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200" b="1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Все умеем мы считать.</a:t>
            </a:r>
            <a:br>
              <a:rPr kumimoji="0" lang="ru-RU" sz="4200" b="1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200" b="1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Отдыхать умеем тоже.</a:t>
            </a:r>
            <a:br>
              <a:rPr kumimoji="0" lang="ru-RU" sz="4200" b="1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200" b="1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Руки за спину заложим,</a:t>
            </a:r>
            <a:br>
              <a:rPr kumimoji="0" lang="ru-RU" sz="4200" b="1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200" b="1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Голову поднимем выше</a:t>
            </a:r>
            <a:br>
              <a:rPr kumimoji="0" lang="ru-RU" sz="4200" b="1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200" b="1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 легко – </a:t>
            </a:r>
            <a:r>
              <a:rPr kumimoji="0" lang="ru-RU" sz="4200" b="1" i="0" u="none" strike="noStrike" kern="1200" normalizeH="0" baseline="0" noProof="0" dirty="0" err="1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легко</a:t>
            </a:r>
            <a:r>
              <a:rPr kumimoji="0" lang="ru-RU" sz="4200" b="1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подышим.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4294967295"/>
          </p:nvPr>
        </p:nvSpPr>
        <p:spPr>
          <a:xfrm>
            <a:off x="-357222" y="1500174"/>
            <a:ext cx="8715436" cy="3786214"/>
          </a:xfrm>
        </p:spPr>
        <p:txBody>
          <a:bodyPr>
            <a:normAutofit/>
          </a:bodyPr>
          <a:lstStyle/>
          <a:p>
            <a:pPr marL="578358" indent="-514350" algn="ctr"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1)Определить, от какого слова образовалось</a:t>
            </a:r>
          </a:p>
          <a:p>
            <a:pPr marL="578358" indent="-514350" algn="ctr">
              <a:buNone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 marL="578358" indent="-514350"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2) Если от слова на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–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ина</a:t>
            </a:r>
            <a:r>
              <a:rPr lang="ru-RU" b="1" dirty="0" err="1" smtClean="0">
                <a:solidFill>
                  <a:schemeClr val="bg1"/>
                </a:solidFill>
              </a:rPr>
              <a:t>,пишем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–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инк-</a:t>
            </a:r>
            <a:endParaRPr lang="ru-RU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78358" indent="-514350"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Если от слова на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–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на,-ня</a:t>
            </a:r>
            <a:r>
              <a:rPr lang="ru-RU" b="1" dirty="0" err="1" smtClean="0">
                <a:solidFill>
                  <a:schemeClr val="bg1"/>
                </a:solidFill>
              </a:rPr>
              <a:t>,пишем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–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енк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1000108"/>
            <a:ext cx="60007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u="sng" dirty="0" smtClean="0">
                <a:solidFill>
                  <a:schemeClr val="accent1">
                    <a:lumMod val="50000"/>
                  </a:schemeClr>
                </a:solidFill>
              </a:rPr>
              <a:t>Я знаю</a:t>
            </a:r>
            <a:r>
              <a:rPr lang="ru-RU" sz="8800" b="1" dirty="0" smtClean="0">
                <a:solidFill>
                  <a:schemeClr val="accent1">
                    <a:lumMod val="50000"/>
                  </a:schemeClr>
                </a:solidFill>
              </a:rPr>
              <a:t> ...</a:t>
            </a:r>
          </a:p>
          <a:p>
            <a:r>
              <a:rPr lang="ru-RU" sz="8800" b="1" u="sng" dirty="0" smtClean="0">
                <a:solidFill>
                  <a:schemeClr val="accent1">
                    <a:lumMod val="50000"/>
                  </a:schemeClr>
                </a:solidFill>
              </a:rPr>
              <a:t>Я умею </a:t>
            </a:r>
            <a:r>
              <a:rPr lang="ru-RU" sz="8800" b="1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</a:p>
          <a:p>
            <a:r>
              <a:rPr lang="ru-RU" sz="8800" b="1" u="sng" dirty="0" smtClean="0">
                <a:solidFill>
                  <a:schemeClr val="accent1">
                    <a:lumMod val="50000"/>
                  </a:schemeClr>
                </a:solidFill>
              </a:rPr>
              <a:t>Я могу </a:t>
            </a:r>
            <a:r>
              <a:rPr lang="ru-RU" sz="8800" b="1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  <a:endParaRPr lang="ru-RU" sz="8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201</TotalTime>
  <Words>79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      Урок «Русского языка»</vt:lpstr>
      <vt:lpstr>Слайд 2</vt:lpstr>
      <vt:lpstr>Правописание</vt:lpstr>
      <vt:lpstr>Слайд 4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«Русского языка»</dc:title>
  <dc:creator>XP GAME 2009</dc:creator>
  <cp:lastModifiedBy>XP GAME 2009</cp:lastModifiedBy>
  <cp:revision>21</cp:revision>
  <dcterms:created xsi:type="dcterms:W3CDTF">2014-02-01T17:00:50Z</dcterms:created>
  <dcterms:modified xsi:type="dcterms:W3CDTF">2014-02-09T17:54:24Z</dcterms:modified>
</cp:coreProperties>
</file>